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87" r:id="rId5"/>
    <p:sldId id="290" r:id="rId6"/>
    <p:sldId id="289" r:id="rId7"/>
    <p:sldId id="292" r:id="rId8"/>
    <p:sldId id="294" r:id="rId9"/>
    <p:sldId id="293" r:id="rId10"/>
    <p:sldId id="296" r:id="rId11"/>
    <p:sldId id="291" r:id="rId12"/>
    <p:sldId id="297" r:id="rId13"/>
    <p:sldId id="298" r:id="rId14"/>
    <p:sldId id="259" r:id="rId15"/>
    <p:sldId id="260" r:id="rId16"/>
    <p:sldId id="261" r:id="rId17"/>
    <p:sldId id="262" r:id="rId18"/>
    <p:sldId id="274" r:id="rId19"/>
    <p:sldId id="279" r:id="rId20"/>
    <p:sldId id="280" r:id="rId21"/>
    <p:sldId id="299" r:id="rId22"/>
    <p:sldId id="264" r:id="rId23"/>
    <p:sldId id="275" r:id="rId24"/>
    <p:sldId id="285" r:id="rId25"/>
    <p:sldId id="276" r:id="rId26"/>
    <p:sldId id="268" r:id="rId27"/>
    <p:sldId id="267" r:id="rId28"/>
    <p:sldId id="277" r:id="rId29"/>
    <p:sldId id="278" r:id="rId30"/>
    <p:sldId id="281" r:id="rId31"/>
    <p:sldId id="282" r:id="rId32"/>
    <p:sldId id="284" r:id="rId33"/>
    <p:sldId id="283" r:id="rId34"/>
    <p:sldId id="269" r:id="rId35"/>
    <p:sldId id="286" r:id="rId36"/>
    <p:sldId id="270" r:id="rId37"/>
    <p:sldId id="271" r:id="rId38"/>
    <p:sldId id="27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85C985F-3C28-4B87-980F-765ACBE2DAF9}">
          <p14:sldIdLst>
            <p14:sldId id="256"/>
            <p14:sldId id="273"/>
            <p14:sldId id="257"/>
            <p14:sldId id="258"/>
            <p14:sldId id="287"/>
            <p14:sldId id="290"/>
            <p14:sldId id="289"/>
            <p14:sldId id="292"/>
            <p14:sldId id="294"/>
            <p14:sldId id="293"/>
            <p14:sldId id="296"/>
            <p14:sldId id="291"/>
            <p14:sldId id="297"/>
            <p14:sldId id="298"/>
            <p14:sldId id="259"/>
            <p14:sldId id="260"/>
            <p14:sldId id="261"/>
            <p14:sldId id="262"/>
            <p14:sldId id="274"/>
            <p14:sldId id="279"/>
            <p14:sldId id="280"/>
            <p14:sldId id="299"/>
            <p14:sldId id="264"/>
            <p14:sldId id="275"/>
            <p14:sldId id="285"/>
            <p14:sldId id="276"/>
            <p14:sldId id="268"/>
            <p14:sldId id="267"/>
            <p14:sldId id="277"/>
            <p14:sldId id="278"/>
            <p14:sldId id="281"/>
            <p14:sldId id="282"/>
            <p14:sldId id="284"/>
            <p14:sldId id="283"/>
            <p14:sldId id="269"/>
            <p14:sldId id="286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2" autoAdjust="0"/>
  </p:normalViewPr>
  <p:slideViewPr>
    <p:cSldViewPr>
      <p:cViewPr varScale="1">
        <p:scale>
          <a:sx n="69" d="100"/>
          <a:sy n="69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CA57A-FD09-4914-9816-388C8CF191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8F774-CC2B-4839-B32D-74008939D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143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75AF1-2022-46E9-9629-C5AE5C53946A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640F4-9B4A-402B-A29E-FE530038BA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801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96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40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409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09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56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20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20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20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90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9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9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9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E894-4A98-43F0-80D3-25705FDC1C80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171B-7D88-429A-87BA-A18747A55C71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1A1-95FF-486E-91F1-0538D06C91E9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0547-C274-4079-8E46-F2EEA873E33D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DEF2-782D-4E0E-B980-4C5579616442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DD55-B9C9-453E-98C7-CA24FD09D84A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38C9-8435-4F8E-9B60-B907C8CD36D7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249E-7F79-4DE2-8DE6-6CAE1F88B113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AD09-C0EA-4F5B-99A7-DC892062EC0C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B6FB-9679-4759-8EEC-D138E08DE7FC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4AC696-A38E-44C3-A1B9-F436035650F4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Клеверенс: Шубный маркиратор Мягкое золото - Краткое руководство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3AACAA-2CC9-4260-8982-FFDD2EBA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s46.gs1ru.org/init/" TargetMode="External"/><Relationship Id="rId2" Type="http://schemas.openxmlformats.org/officeDocument/2006/relationships/hyperlink" Target="http://www.markirator.softgol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gs46.gs1ru.org/init/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gs46.gs1ru.org/in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gs46.gs1ru.org/in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kirator.softgold.ru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27.xml"/><Relationship Id="rId2" Type="http://schemas.openxmlformats.org/officeDocument/2006/relationships/hyperlink" Target="http://www.markirator.softgol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gs46.gs1ru.org/" TargetMode="Externa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://gs46.gs1ru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s46.gs1ru.org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gs46.gs1ru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arkirovka.nalog.ru/public/UserManual.pdf" TargetMode="External"/><Relationship Id="rId2" Type="http://schemas.openxmlformats.org/officeDocument/2006/relationships/hyperlink" Target="http://markirovka.nalo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software/rfid/MEX-KIZ/" TargetMode="External"/><Relationship Id="rId2" Type="http://schemas.openxmlformats.org/officeDocument/2006/relationships/hyperlink" Target="mailto:support@cleverence.ru?subject=&#1064;&#1091;&#1073;&#1085;&#1099;&#1081;%20&#1084;&#1072;&#1088;&#1082;&#1080;&#1088;&#1072;&#1090;&#1086;&#1088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cleverence.ru/lists/1-tehnicheskaya-podderzhka/?category=3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il@gs1ru.org" TargetMode="External"/><Relationship Id="rId5" Type="http://schemas.openxmlformats.org/officeDocument/2006/relationships/hyperlink" Target="http://www.gs1ru.org/wp-content/uploads/2016/02/F01_1001.doc" TargetMode="External"/><Relationship Id="rId4" Type="http://schemas.openxmlformats.org/officeDocument/2006/relationships/hyperlink" Target="http://www.gs1ru.org/info430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://markirovka.nalog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openxmlformats.org/officeDocument/2006/relationships/slide" Target="slide8.xml"/><Relationship Id="rId10" Type="http://schemas.openxmlformats.org/officeDocument/2006/relationships/image" Target="../media/image13.png"/><Relationship Id="rId4" Type="http://schemas.openxmlformats.org/officeDocument/2006/relationships/slide" Target="slide1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cleverence.ru/hardware/rfid/stationary-rfid-readers/royal-ray-rfid-readers/royal-ray-rr-9000/RRU9809USB-L/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yandex.ru/search/?text=%D0%BA%D0%B0%D0%BA%20%D0%BE%D1%82%D0%BA%D1%80%D1%8B%D1%82%D1%8C%20%D0%B4%D0%B8%D1%81%D0%BF%D0%B5%D1%82%D1%87%D0%B5%D1%80%20%D1%83%D1%81%D1%82%D1%80%D0%BE%D0%B9%D1%81%D1%82%D0%B2&amp;lr=213" TargetMode="External"/><Relationship Id="rId10" Type="http://schemas.openxmlformats.org/officeDocument/2006/relationships/slide" Target="slide10.xml"/><Relationship Id="rId4" Type="http://schemas.openxmlformats.org/officeDocument/2006/relationships/hyperlink" Target="http://www.cleverence.ru/files/14313/RoyalRay%20Windows%20Driver.zip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hyperlink" Target="http://www.cleverence.ru/hardware/rfid/stationary-rfid-readers/rst-invent/rst-invent-bookos-2-0-fe-furs-edition/" TargetMode="External"/><Relationship Id="rId4" Type="http://schemas.openxmlformats.org/officeDocument/2006/relationships/hyperlink" Target="http://www.cleverence.ru/files/14315/WinDriverInstall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[TeamFoundation]\RFID\KIZ\Cleverence.RFID.KIZ.WPF\Images\logo_markirator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755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28438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a typeface="Segoe UI" panose="020B0502040204020203" pitchFamily="34" charset="0"/>
                <a:cs typeface="Segoe UI" panose="020B0502040204020203" pitchFamily="34" charset="0"/>
              </a:rPr>
              <a:t>КРАТКОЕ РУКОВОДСТВО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239705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73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автопоиск </a:t>
            </a:r>
            <a:r>
              <a:rPr lang="en-US" sz="2800" b="1" dirty="0" smtClean="0"/>
              <a:t>RFID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3272316" cy="21945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27" y="878249"/>
            <a:ext cx="3338493" cy="22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3760"/>
            <a:ext cx="3272316" cy="21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22"/>
          <p:cNvSpPr/>
          <p:nvPr/>
        </p:nvSpPr>
        <p:spPr>
          <a:xfrm>
            <a:off x="4166101" y="1671777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22"/>
          <p:cNvSpPr/>
          <p:nvPr/>
        </p:nvSpPr>
        <p:spPr>
          <a:xfrm rot="5400000">
            <a:off x="6333478" y="3184072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061" y="398376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Проведите автопоиск считывателя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Если считыватель не был обнаружен, попробуйте перегрузить ПК и попробовать еще раз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Если и это не помогло – </a:t>
            </a:r>
            <a:r>
              <a:rPr lang="ru-RU" sz="1400" dirty="0" smtClean="0">
                <a:hlinkClick r:id="rId6" action="ppaction://hlinksldjump"/>
              </a:rPr>
              <a:t>вам сюда</a:t>
            </a:r>
            <a:endParaRPr lang="ru-RU" sz="1400" dirty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6184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650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сканер ШК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442237" y="764704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3254" y="766445"/>
            <a:ext cx="7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Подключаем сканер </a:t>
            </a:r>
            <a:r>
              <a:rPr lang="ru-RU" dirty="0" err="1" smtClean="0"/>
              <a:t>штрихкодов</a:t>
            </a:r>
            <a:r>
              <a:rPr lang="ru-RU" dirty="0" smtClean="0"/>
              <a:t>, если он есть, и проверяем его работу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3234651" cy="2169314"/>
          </a:xfrm>
          <a:prstGeom prst="rect">
            <a:avLst/>
          </a:prstGeom>
        </p:spPr>
      </p:pic>
      <p:sp>
        <p:nvSpPr>
          <p:cNvPr id="18" name="Стрелка вправо 22"/>
          <p:cNvSpPr/>
          <p:nvPr/>
        </p:nvSpPr>
        <p:spPr>
          <a:xfrm>
            <a:off x="4187831" y="3243324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015" y="2492897"/>
            <a:ext cx="3352417" cy="223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284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664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завершение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596" y="1340768"/>
            <a:ext cx="53685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8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данных о меховом товаре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32240" y="6356350"/>
            <a:ext cx="1213026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073075" cy="365125"/>
          </a:xfrm>
        </p:spPr>
        <p:txBody>
          <a:bodyPr/>
          <a:lstStyle/>
          <a:p>
            <a:r>
              <a:rPr lang="ru-RU" dirty="0" err="1" smtClean="0"/>
              <a:t>Клеверенс</a:t>
            </a:r>
            <a:r>
              <a:rPr lang="ru-RU" dirty="0" smtClean="0"/>
              <a:t>: Шубный </a:t>
            </a:r>
            <a:r>
              <a:rPr lang="ru-RU" dirty="0" err="1" smtClean="0"/>
              <a:t>маркиратор</a:t>
            </a:r>
            <a:r>
              <a:rPr lang="ru-RU" dirty="0" smtClean="0"/>
              <a:t> Мягкое золото - Краткое руководство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9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4073568" y="2419540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МОДЕЛИ И ИЗДЕЛИЯ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054" y="4083765"/>
            <a:ext cx="4039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Модель</a:t>
            </a:r>
            <a:r>
              <a:rPr lang="ru-RU" sz="1600" dirty="0"/>
              <a:t> – общее описание меховой продукции. </a:t>
            </a:r>
          </a:p>
          <a:p>
            <a:endParaRPr lang="ru-RU" sz="1600" dirty="0"/>
          </a:p>
          <a:p>
            <a:r>
              <a:rPr lang="ru-RU" sz="1600" dirty="0"/>
              <a:t>Сюда входит вид меха, силуэт, наличие съёмных или несъёмных элементов, а также обязательных полей типа декларации соответствия и данных о производителе.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6660" y="4061443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Модели представлены в разных размерах и цветах.</a:t>
            </a:r>
          </a:p>
          <a:p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Изделия</a:t>
            </a:r>
            <a:r>
              <a:rPr lang="ru-RU" sz="1600" dirty="0"/>
              <a:t> – конкретные экземпляры шуб какой-то модели.   </a:t>
            </a:r>
          </a:p>
          <a:p>
            <a:endParaRPr lang="ru-RU" sz="1600" dirty="0"/>
          </a:p>
          <a:p>
            <a:r>
              <a:rPr lang="ru-RU" sz="1600" dirty="0"/>
              <a:t>Для изделий уже указываются цвет меха, размер, цвет и </a:t>
            </a:r>
            <a:r>
              <a:rPr lang="ru-RU" sz="1600" dirty="0" err="1"/>
              <a:t>крашеность</a:t>
            </a:r>
            <a:r>
              <a:rPr lang="ru-RU" sz="16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1"/>
            <a:ext cx="1584176" cy="230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267" y="2727399"/>
            <a:ext cx="666040" cy="96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262" y="2419540"/>
            <a:ext cx="911207" cy="132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208" y="2526293"/>
            <a:ext cx="837827" cy="121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79401" y="1843476"/>
            <a:ext cx="110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Белый, </a:t>
            </a:r>
            <a:r>
              <a:rPr lang="en-US" sz="1000" dirty="0"/>
              <a:t>S, </a:t>
            </a:r>
            <a:r>
              <a:rPr lang="ru-RU" sz="1000" dirty="0" err="1"/>
              <a:t>некрашенная</a:t>
            </a:r>
            <a:r>
              <a:rPr lang="ru-RU" sz="10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1529" y="1843476"/>
            <a:ext cx="110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Белый, </a:t>
            </a:r>
            <a:r>
              <a:rPr lang="en-US" sz="1000" dirty="0"/>
              <a:t>XXL, </a:t>
            </a:r>
            <a:r>
              <a:rPr lang="ru-RU" sz="1000" dirty="0" err="1"/>
              <a:t>некрашенная</a:t>
            </a:r>
            <a:r>
              <a:rPr lang="ru-RU" sz="1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785" y="1843476"/>
            <a:ext cx="110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Зеленый, </a:t>
            </a:r>
            <a:r>
              <a:rPr lang="en-US" sz="1000" dirty="0"/>
              <a:t>S, </a:t>
            </a:r>
            <a:r>
              <a:rPr lang="ru-RU" sz="1000" dirty="0"/>
              <a:t>крашенная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7624" y="864839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Модель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4080" y="864839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Изделия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745719" y="2433462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6" descr="Картинки по запросу EAN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8" descr="Картинки по запросу EAN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425562" y="2419540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5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-14934" y="0"/>
            <a:ext cx="2483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Что такое </a:t>
            </a:r>
            <a:r>
              <a:rPr lang="en-US" sz="2800" b="1" dirty="0"/>
              <a:t>GTIN</a:t>
            </a:r>
            <a:endParaRPr lang="ru-RU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4230" y="692696"/>
            <a:ext cx="6433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УДАЧА: 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«Шубном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маркираторе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GTIN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выписываются в АВТОМАТИЧЕКОМ режиме в полном соответствии с требованиями Ассоциации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Юнискан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ГС1 РУС,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знать вам про них не обязательно!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986" y="4973102"/>
            <a:ext cx="666040" cy="96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188" y="4774693"/>
            <a:ext cx="911207" cy="132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110" y="4973101"/>
            <a:ext cx="837827" cy="121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051215" y="4474561"/>
            <a:ext cx="110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Белый, </a:t>
            </a:r>
            <a:r>
              <a:rPr lang="en-US" sz="1000" dirty="0"/>
              <a:t>S, </a:t>
            </a:r>
            <a:r>
              <a:rPr lang="ru-RU" sz="1000" dirty="0" err="1"/>
              <a:t>некрашенная</a:t>
            </a:r>
            <a:r>
              <a:rPr lang="ru-RU" sz="1000" dirty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28455" y="4342644"/>
            <a:ext cx="110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Белый, </a:t>
            </a:r>
            <a:r>
              <a:rPr lang="en-US" sz="1000" dirty="0"/>
              <a:t>XXL, </a:t>
            </a:r>
            <a:r>
              <a:rPr lang="ru-RU" sz="1000" dirty="0" err="1"/>
              <a:t>некрашенная</a:t>
            </a:r>
            <a:r>
              <a:rPr lang="ru-RU" sz="1000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25687" y="4434300"/>
            <a:ext cx="110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Зеленый, </a:t>
            </a:r>
            <a:r>
              <a:rPr lang="en-US" sz="1000" dirty="0"/>
              <a:t>S, </a:t>
            </a:r>
            <a:r>
              <a:rPr lang="ru-RU" sz="1000" dirty="0"/>
              <a:t>крашенная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051215" y="4114521"/>
            <a:ext cx="1122423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b="1" dirty="0"/>
              <a:t>4660029521076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740965" y="4074260"/>
            <a:ext cx="1154483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b="1" dirty="0"/>
              <a:t>4660029521083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979783" y="3982604"/>
            <a:ext cx="1154483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00" b="1" dirty="0"/>
              <a:t>4660029521090 </a:t>
            </a:r>
          </a:p>
        </p:txBody>
      </p:sp>
      <p:pic>
        <p:nvPicPr>
          <p:cNvPr id="62" name="Picture 2" descr="http://markirator.softgold.ru/uniscan_markirat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815" y="980136"/>
            <a:ext cx="945399" cy="6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921917" y="2522263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/>
              <a:t>Но если очень интересно, то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GTIN</a:t>
            </a:r>
            <a:r>
              <a:rPr lang="ru-RU" sz="1100" dirty="0"/>
              <a:t> – это уникальный штрихкод из 13 цифр, выдаваемый </a:t>
            </a:r>
            <a:r>
              <a:rPr lang="en-US" sz="1100" dirty="0"/>
              <a:t>GS1</a:t>
            </a:r>
            <a:r>
              <a:rPr lang="ru-RU" sz="1100" dirty="0"/>
              <a:t> производителям,</a:t>
            </a:r>
            <a:r>
              <a:rPr lang="en-US" sz="1100" dirty="0"/>
              <a:t> </a:t>
            </a:r>
            <a:r>
              <a:rPr lang="ru-RU" sz="1100" dirty="0"/>
              <a:t>для производимых ими товаров.</a:t>
            </a:r>
            <a:r>
              <a:rPr lang="en-US" sz="1100" dirty="0"/>
              <a:t> </a:t>
            </a:r>
          </a:p>
          <a:p>
            <a:pPr>
              <a:lnSpc>
                <a:spcPct val="150000"/>
              </a:lnSpc>
            </a:pPr>
            <a:endParaRPr lang="ru-RU" sz="1100" dirty="0"/>
          </a:p>
          <a:p>
            <a:pPr>
              <a:lnSpc>
                <a:spcPct val="150000"/>
              </a:lnSpc>
            </a:pPr>
            <a:r>
              <a:rPr lang="ru-RU" sz="1100" dirty="0"/>
              <a:t>Это тоже самое, что вы видите в магазине на пачке чая или стирального порошка.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217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6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каком вы этапе?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5" y="740641"/>
            <a:ext cx="77893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Я только что вступил в Ассоциацию ГС1 РУС</a:t>
            </a:r>
          </a:p>
          <a:p>
            <a:r>
              <a:rPr lang="ru-RU" sz="2800" dirty="0"/>
              <a:t>и не знаю, что мне делать дальше</a:t>
            </a:r>
          </a:p>
          <a:p>
            <a:r>
              <a:rPr lang="ru-RU" sz="2800" dirty="0"/>
              <a:t>(либо хочу заполнять всё с «нуля»)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53" y="2667469"/>
            <a:ext cx="839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Palatino Linotype" pitchFamily="18" charset="0"/>
              </a:rPr>
              <a:t>Я уже </a:t>
            </a:r>
            <a:r>
              <a:rPr lang="ru-RU" sz="2800" dirty="0"/>
              <a:t>описал </a:t>
            </a:r>
            <a:r>
              <a:rPr lang="ru-RU" sz="2800" dirty="0">
                <a:latin typeface="Palatino Linotype" pitchFamily="18" charset="0"/>
              </a:rPr>
              <a:t>свои </a:t>
            </a:r>
            <a:r>
              <a:rPr lang="ru-RU" sz="2800" dirty="0"/>
              <a:t>товары </a:t>
            </a:r>
            <a:r>
              <a:rPr lang="ru-RU" sz="2800" dirty="0">
                <a:latin typeface="Palatino Linotype" pitchFamily="18" charset="0"/>
              </a:rPr>
              <a:t>на сайте «</a:t>
            </a:r>
            <a:r>
              <a:rPr lang="ru-RU" sz="2800" dirty="0">
                <a:latin typeface="Palatino Linotype" pitchFamily="18" charset="0"/>
                <a:hlinkClick r:id="rId2"/>
              </a:rPr>
              <a:t>Шубного </a:t>
            </a:r>
            <a:r>
              <a:rPr lang="ru-RU" sz="2800" dirty="0" err="1">
                <a:latin typeface="Palatino Linotype" pitchFamily="18" charset="0"/>
                <a:hlinkClick r:id="rId2"/>
              </a:rPr>
              <a:t>маркиратора</a:t>
            </a:r>
            <a:r>
              <a:rPr lang="ru-RU" sz="2800" dirty="0">
                <a:latin typeface="Palatino Linotype" pitchFamily="18" charset="0"/>
              </a:rPr>
              <a:t>»</a:t>
            </a:r>
            <a:r>
              <a:rPr lang="ru-RU" sz="2800" dirty="0"/>
              <a:t>, но ещё никуда не загружал получившийся файл.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5" y="469968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Я не только завел свои изделия, но уже  получил </a:t>
            </a:r>
            <a:r>
              <a:rPr lang="en-US" sz="2800" dirty="0"/>
              <a:t>GTIN</a:t>
            </a:r>
            <a:r>
              <a:rPr lang="ru-RU" sz="2800" dirty="0"/>
              <a:t>ы на сайте </a:t>
            </a:r>
            <a:r>
              <a:rPr lang="en-US" sz="2800" dirty="0">
                <a:hlinkClick r:id="rId3"/>
              </a:rPr>
              <a:t>GS1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5" y="212356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 action="ppaction://hlinksldjump"/>
              </a:rPr>
              <a:t>Перейти </a:t>
            </a:r>
            <a:r>
              <a:rPr lang="en-US" dirty="0">
                <a:hlinkClick r:id="rId4" action="ppaction://hlinksldjump"/>
              </a:rPr>
              <a:t>&gt;&gt;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9109" y="396361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sldjump"/>
              </a:rPr>
              <a:t>Перейти </a:t>
            </a:r>
            <a:r>
              <a:rPr lang="en-US" dirty="0">
                <a:hlinkClick r:id="rId5" action="ppaction://hlinksldjump"/>
              </a:rPr>
              <a:t>&gt;&gt;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4614" y="565195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6" action="ppaction://hlinksldjump"/>
              </a:rPr>
              <a:t>Перейти </a:t>
            </a:r>
            <a:r>
              <a:rPr lang="en-US" dirty="0">
                <a:hlinkClick r:id="rId6" action="ppaction://hlinksldjump"/>
              </a:rPr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88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Способ №1: Заведение с «нуля»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alatino Linotype" pitchFamily="18" charset="0"/>
              </a:rPr>
              <a:t>Я только что вступил в Ассоциацию ГС1 РУС</a:t>
            </a:r>
          </a:p>
          <a:p>
            <a:r>
              <a:rPr lang="ru-RU" dirty="0">
                <a:latin typeface="Palatino Linotype" pitchFamily="18" charset="0"/>
              </a:rPr>
              <a:t>и не знаю, что мне делать дальше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721147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18718" y="1772816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Начальный ввод данных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419788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/>
          <a:srcRect b="15289"/>
          <a:stretch/>
        </p:blipFill>
        <p:spPr>
          <a:xfrm>
            <a:off x="1154868" y="1240348"/>
            <a:ext cx="4715533" cy="220307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61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Заведение с «нуля»</a:t>
            </a:r>
          </a:p>
        </p:txBody>
      </p:sp>
      <p:sp>
        <p:nvSpPr>
          <p:cNvPr id="2" name="Овал 1"/>
          <p:cNvSpPr/>
          <p:nvPr/>
        </p:nvSpPr>
        <p:spPr>
          <a:xfrm>
            <a:off x="364064" y="73148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81" y="834846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Добавляем модель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408650" y="3444272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8730" y="3556930"/>
            <a:ext cx="426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Добавляем изделие на основе модели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552144" y="5191600"/>
            <a:ext cx="914919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527" y="1124744"/>
            <a:ext cx="3350537" cy="27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/>
          <a:srcRect b="14085"/>
          <a:stretch/>
        </p:blipFill>
        <p:spPr>
          <a:xfrm>
            <a:off x="1168714" y="4120787"/>
            <a:ext cx="4314814" cy="20445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0752" y="4072524"/>
            <a:ext cx="2693024" cy="2182891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527" y="4404854"/>
            <a:ext cx="3323895" cy="156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88612" y="4725144"/>
            <a:ext cx="936104" cy="1530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83526" y="4706675"/>
            <a:ext cx="3350538" cy="484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89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289099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099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Получение </a:t>
            </a:r>
            <a:r>
              <a:rPr lang="en-US" sz="2800" b="1" dirty="0"/>
              <a:t>GTIN</a:t>
            </a:r>
            <a:r>
              <a:rPr lang="ru-RU" sz="2800" b="1" dirty="0"/>
              <a:t> автоматически</a:t>
            </a:r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131194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988" y="1415306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Автоматически, при заведении нового изделия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4427983" y="2438100"/>
            <a:ext cx="914919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68971" y="3795404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9988" y="389877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Автоматически, для всех изделий «скопом»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41932"/>
            <a:ext cx="2937580" cy="14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38" r="24866"/>
          <a:stretch/>
        </p:blipFill>
        <p:spPr bwMode="auto">
          <a:xfrm>
            <a:off x="444073" y="4638378"/>
            <a:ext cx="3600986" cy="159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4427983" y="4998418"/>
            <a:ext cx="914919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02" y="4602250"/>
            <a:ext cx="2937580" cy="14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73" y="2001391"/>
            <a:ext cx="3324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1150358" y="519852"/>
            <a:ext cx="6589994" cy="648072"/>
            <a:chOff x="2049542" y="2204864"/>
            <a:chExt cx="6229954" cy="64807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049542" y="2204864"/>
              <a:ext cx="6229954" cy="6480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154198" y="2276872"/>
              <a:ext cx="5981282" cy="500746"/>
              <a:chOff x="2154198" y="2276872"/>
              <a:chExt cx="5981282" cy="50074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874278" y="2315953"/>
                <a:ext cx="5261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Автоматическое получение </a:t>
                </a:r>
                <a:r>
                  <a:rPr lang="en-US" sz="1200" b="1" dirty="0"/>
                  <a:t>GTIN </a:t>
                </a:r>
                <a:r>
                  <a:rPr lang="ru-RU" sz="1200" b="1" dirty="0"/>
                  <a:t>доступно только если Вы задали в настройках свой </a:t>
                </a:r>
                <a:r>
                  <a:rPr lang="en-US" sz="1200" b="1" dirty="0"/>
                  <a:t>GLN</a:t>
                </a:r>
                <a:r>
                  <a:rPr lang="ru-RU" sz="1200" b="1" dirty="0"/>
                  <a:t> и пароль от сайта  </a:t>
                </a:r>
                <a:r>
                  <a:rPr lang="en-US" sz="1200" b="1" dirty="0">
                    <a:hlinkClick r:id="rId5"/>
                  </a:rPr>
                  <a:t>GS1</a:t>
                </a:r>
                <a:r>
                  <a:rPr lang="ru-RU" sz="1200" b="1" dirty="0"/>
                  <a:t>!</a:t>
                </a:r>
              </a:p>
            </p:txBody>
          </p:sp>
          <p:pic>
            <p:nvPicPr>
              <p:cNvPr id="45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71720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7" y="1321604"/>
            <a:ext cx="381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hlinkClick r:id="rId3" action="ppaction://hlinksldjump"/>
              </a:rPr>
              <a:t>Начальная настройка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7" y="2144083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hlinkClick r:id="rId4" action="ppaction://hlinksldjump"/>
              </a:rPr>
              <a:t>Добавление моделей и изделий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7" y="3797399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hlinkClick r:id="rId5" action="ppaction://hlinksldjump"/>
              </a:rPr>
              <a:t>Маркировка изделий</a:t>
            </a:r>
            <a:endParaRPr lang="ru-RU" sz="2800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433115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053AACAA-2CC9-4260-8982-FFDD2EBA7E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7" y="299695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hlinkClick r:id="rId6" action="ppaction://hlinksldjump"/>
              </a:rPr>
              <a:t>Добавление КИЗ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7" y="4293096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 action="ppaction://hlinksldjump"/>
              </a:rPr>
              <a:t>Маркировка остатков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4293096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7" action="ppaction://hlinksldjump"/>
              </a:rPr>
              <a:t>Обычная маркировка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7" y="2667303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8" action="ppaction://hlinksldjump"/>
              </a:rPr>
              <a:t>Что такое </a:t>
            </a:r>
            <a:r>
              <a:rPr lang="en-US" sz="1200" dirty="0">
                <a:hlinkClick r:id="rId8" action="ppaction://hlinksldjump"/>
              </a:rPr>
              <a:t>GTIN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45764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505123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734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Получение </a:t>
            </a:r>
            <a:r>
              <a:rPr lang="en-US" sz="2800" b="1" dirty="0"/>
              <a:t>GTIN</a:t>
            </a:r>
            <a:r>
              <a:rPr lang="ru-RU" sz="2800" b="1" dirty="0"/>
              <a:t> вручную через сайт </a:t>
            </a:r>
            <a:r>
              <a:rPr lang="en-US" sz="2800" b="1" dirty="0">
                <a:hlinkClick r:id="rId2"/>
              </a:rPr>
              <a:t>GS1</a:t>
            </a:r>
            <a:endParaRPr lang="ru-RU" sz="2800" b="1" dirty="0"/>
          </a:p>
          <a:p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579309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988" y="682675"/>
            <a:ext cx="502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Выгрузите из программы изделия БЕЗ </a:t>
            </a:r>
            <a:r>
              <a:rPr lang="en-US" dirty="0"/>
              <a:t>GTIN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09" y="1268760"/>
            <a:ext cx="2966268" cy="118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862"/>
          <a:stretch/>
        </p:blipFill>
        <p:spPr bwMode="auto">
          <a:xfrm>
            <a:off x="4283967" y="1270956"/>
            <a:ext cx="4359495" cy="11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3491880" y="1528358"/>
            <a:ext cx="648072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079988" y="2564904"/>
            <a:ext cx="6589994" cy="648072"/>
            <a:chOff x="2049542" y="2204864"/>
            <a:chExt cx="6229954" cy="64807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49542" y="2204864"/>
              <a:ext cx="6229954" cy="6480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154198" y="2276872"/>
              <a:ext cx="5981282" cy="500746"/>
              <a:chOff x="2154198" y="2276872"/>
              <a:chExt cx="5981282" cy="50074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874278" y="2315953"/>
                <a:ext cx="5261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Внимательно проверьте дату публикации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!</a:t>
                </a:r>
                <a:r>
                  <a:rPr lang="en-US" sz="1200" b="1" dirty="0"/>
                  <a:t> </a:t>
                </a:r>
                <a:r>
                  <a:rPr lang="ru-RU" sz="1200" b="1" dirty="0"/>
                  <a:t>По истечении даты публикации отказаться от выписанных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 будет уже нельзя!</a:t>
                </a:r>
              </a:p>
            </p:txBody>
          </p:sp>
          <p:pic>
            <p:nvPicPr>
              <p:cNvPr id="27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079988" y="3563724"/>
            <a:ext cx="781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Загрузите на сайте</a:t>
            </a:r>
            <a:r>
              <a:rPr lang="en-US" dirty="0"/>
              <a:t> </a:t>
            </a:r>
            <a:r>
              <a:rPr lang="en-US" b="1" dirty="0">
                <a:hlinkClick r:id="rId2"/>
              </a:rPr>
              <a:t>GS1</a:t>
            </a:r>
            <a:r>
              <a:rPr lang="ru-RU" b="1" dirty="0"/>
              <a:t> </a:t>
            </a:r>
            <a:r>
              <a:rPr lang="ru-RU" dirty="0"/>
              <a:t>Ваш </a:t>
            </a:r>
            <a:r>
              <a:rPr lang="en-US" dirty="0"/>
              <a:t>Excel </a:t>
            </a:r>
            <a:r>
              <a:rPr lang="ru-RU" dirty="0" smtClean="0"/>
              <a:t>файл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369623" y="3464133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82"/>
          <a:stretch/>
        </p:blipFill>
        <p:spPr bwMode="auto">
          <a:xfrm>
            <a:off x="1451376" y="4149080"/>
            <a:ext cx="6296769" cy="186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187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505123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734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Получение </a:t>
            </a:r>
            <a:r>
              <a:rPr lang="en-US" sz="2800" b="1" dirty="0"/>
              <a:t>GTIN</a:t>
            </a:r>
            <a:r>
              <a:rPr lang="ru-RU" sz="2800" b="1" dirty="0"/>
              <a:t> вручную через сайт </a:t>
            </a:r>
            <a:r>
              <a:rPr lang="en-US" sz="2800" b="1" dirty="0">
                <a:hlinkClick r:id="rId2"/>
              </a:rPr>
              <a:t>GS1</a:t>
            </a:r>
            <a:endParaRPr lang="ru-RU" sz="2800" b="1" dirty="0"/>
          </a:p>
          <a:p>
            <a:endParaRPr lang="ru-RU" sz="2800" dirty="0"/>
          </a:p>
          <a:p>
            <a:endParaRPr lang="ru-RU" sz="28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32"/>
          <a:stretch/>
        </p:blipFill>
        <p:spPr bwMode="auto">
          <a:xfrm>
            <a:off x="369623" y="4958854"/>
            <a:ext cx="2913854" cy="11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40" r="22382" b="35054"/>
          <a:stretch/>
        </p:blipFill>
        <p:spPr bwMode="auto">
          <a:xfrm>
            <a:off x="4283966" y="4882793"/>
            <a:ext cx="4359495" cy="128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трелка вправо 35"/>
          <p:cNvSpPr/>
          <p:nvPr/>
        </p:nvSpPr>
        <p:spPr>
          <a:xfrm>
            <a:off x="3491880" y="5189819"/>
            <a:ext cx="648072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9623" y="4221088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0640" y="4324454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Загрузите итоговой файл обратно в программу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79988" y="620688"/>
            <a:ext cx="781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ождитесь итогового </a:t>
            </a:r>
            <a:r>
              <a:rPr lang="ru-RU" dirty="0"/>
              <a:t>файла с проставленными </a:t>
            </a:r>
            <a:r>
              <a:rPr lang="en-US" dirty="0" smtClean="0"/>
              <a:t>GTIN</a:t>
            </a:r>
            <a:r>
              <a:rPr lang="ru-RU" dirty="0" smtClean="0"/>
              <a:t> и статусом «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Успешно обработан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69623" y="655821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31" y="1420167"/>
            <a:ext cx="6525413" cy="258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60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Способ №2: Загрузка из файла с сайта </a:t>
            </a:r>
            <a:r>
              <a:rPr lang="ru-RU" dirty="0"/>
              <a:t>«</a:t>
            </a:r>
            <a:r>
              <a:rPr lang="ru-RU" dirty="0">
                <a:hlinkClick r:id="rId2"/>
              </a:rPr>
              <a:t>Шубный </a:t>
            </a:r>
            <a:r>
              <a:rPr lang="ru-RU" dirty="0" err="1">
                <a:hlinkClick r:id="rId2"/>
              </a:rPr>
              <a:t>маркиратор</a:t>
            </a:r>
            <a:r>
              <a:rPr lang="ru-RU" dirty="0"/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Palatino Linotype" pitchFamily="18" charset="0"/>
              </a:rPr>
              <a:t>Я уже описал свои товары на сайте «</a:t>
            </a:r>
            <a:r>
              <a:rPr lang="ru-RU" dirty="0">
                <a:latin typeface="Palatino Linotype" pitchFamily="18" charset="0"/>
                <a:hlinkClick r:id="rId2"/>
              </a:rPr>
              <a:t>Шубного </a:t>
            </a:r>
            <a:r>
              <a:rPr lang="ru-RU" dirty="0" err="1">
                <a:latin typeface="Palatino Linotype" pitchFamily="18" charset="0"/>
                <a:hlinkClick r:id="rId2"/>
              </a:rPr>
              <a:t>маркиратора</a:t>
            </a:r>
            <a:r>
              <a:rPr lang="ru-RU" dirty="0">
                <a:latin typeface="Palatino Linotype" pitchFamily="18" charset="0"/>
              </a:rPr>
              <a:t>», но ещё никуда не загружал получившийся файл.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433115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155230" y="906224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Начальный ввод данных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169647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848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Загрузка из файла с сайта </a:t>
            </a:r>
            <a:r>
              <a:rPr lang="ru-RU" sz="2800" dirty="0"/>
              <a:t>«</a:t>
            </a:r>
            <a:r>
              <a:rPr lang="ru-RU" sz="2800" dirty="0">
                <a:hlinkClick r:id="rId2"/>
              </a:rPr>
              <a:t>Шубный </a:t>
            </a:r>
            <a:r>
              <a:rPr lang="ru-RU" sz="2800" dirty="0" err="1">
                <a:hlinkClick r:id="rId2"/>
              </a:rPr>
              <a:t>маркиратор</a:t>
            </a:r>
            <a:r>
              <a:rPr lang="ru-RU" sz="2800" dirty="0"/>
              <a:t>»</a:t>
            </a:r>
          </a:p>
          <a:p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144689" cy="14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5376888" cy="335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6072699" y="3038971"/>
            <a:ext cx="2776198" cy="1420879"/>
            <a:chOff x="2049543" y="2204863"/>
            <a:chExt cx="2776198" cy="142087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49543" y="2204863"/>
              <a:ext cx="2776198" cy="142087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2154198" y="2276872"/>
              <a:ext cx="2527527" cy="1112498"/>
              <a:chOff x="2154198" y="2276872"/>
              <a:chExt cx="2527527" cy="111249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874279" y="2373707"/>
                <a:ext cx="18074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Используя опцию </a:t>
                </a:r>
              </a:p>
              <a:p>
                <a:r>
                  <a:rPr lang="ru-RU" sz="1200" b="1" dirty="0"/>
                  <a:t>«С остатками», </a:t>
                </a:r>
              </a:p>
              <a:p>
                <a:r>
                  <a:rPr lang="ru-RU" sz="1200" b="1" dirty="0"/>
                  <a:t>вы можете сразу указать начальные остатки по складу!</a:t>
                </a:r>
              </a:p>
            </p:txBody>
          </p:sp>
          <p:pic>
            <p:nvPicPr>
              <p:cNvPr id="26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5887"/>
            <a:ext cx="847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59632" y="2552174"/>
            <a:ext cx="744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Загружает модели и изделия из файла в базу программы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081083" y="4612250"/>
            <a:ext cx="2776198" cy="1420879"/>
            <a:chOff x="2049543" y="2204863"/>
            <a:chExt cx="2776198" cy="142087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049543" y="2204863"/>
              <a:ext cx="2776198" cy="142087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2154198" y="2276872"/>
              <a:ext cx="2527527" cy="1297164"/>
              <a:chOff x="2154198" y="2276872"/>
              <a:chExt cx="2527527" cy="129716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874279" y="2373707"/>
                <a:ext cx="18074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После загрузки файла из «Шубного </a:t>
                </a:r>
                <a:r>
                  <a:rPr lang="ru-RU" sz="1200" b="1" dirty="0" err="1"/>
                  <a:t>маркиратора</a:t>
                </a:r>
                <a:r>
                  <a:rPr lang="ru-RU" sz="1200" b="1" dirty="0"/>
                  <a:t>» Вы </a:t>
                </a:r>
                <a:r>
                  <a:rPr lang="ru-RU" sz="1200" b="1" dirty="0" err="1"/>
                  <a:t>пожете</a:t>
                </a:r>
                <a:r>
                  <a:rPr lang="ru-RU" sz="1200" b="1" dirty="0"/>
                  <a:t> тут же </a:t>
                </a:r>
                <a:r>
                  <a:rPr lang="ru-RU" sz="1200" b="1" dirty="0">
                    <a:hlinkClick r:id="rId7" action="ppaction://hlinksldjump"/>
                  </a:rPr>
                  <a:t>получить </a:t>
                </a:r>
                <a:r>
                  <a:rPr lang="en-US" sz="1200" b="1" dirty="0">
                    <a:hlinkClick r:id="rId7" action="ppaction://hlinksldjump"/>
                  </a:rPr>
                  <a:t>GTIN</a:t>
                </a:r>
                <a:r>
                  <a:rPr lang="en-US" sz="1200" b="1" dirty="0"/>
                  <a:t> </a:t>
                </a:r>
                <a:r>
                  <a:rPr lang="ru-RU" sz="1200" b="1" dirty="0"/>
                  <a:t>на все изделия!</a:t>
                </a:r>
              </a:p>
            </p:txBody>
          </p:sp>
          <p:pic>
            <p:nvPicPr>
              <p:cNvPr id="3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86350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649139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24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083152" y="1700808"/>
            <a:ext cx="4896544" cy="2880320"/>
            <a:chOff x="2006757" y="2132855"/>
            <a:chExt cx="4896544" cy="28803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06757" y="2132855"/>
              <a:ext cx="4896544" cy="28803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54198" y="2276872"/>
              <a:ext cx="4719881" cy="2682158"/>
              <a:chOff x="2154198" y="2276872"/>
              <a:chExt cx="4719881" cy="268215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74279" y="2373707"/>
                <a:ext cx="39998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200" b="1" dirty="0">
                    <a:latin typeface="Palatino Linotype" pitchFamily="18" charset="0"/>
                  </a:rPr>
                  <a:t>После загрузки файла, подготовленного сайтом «Шубного </a:t>
                </a:r>
                <a:r>
                  <a:rPr lang="ru-RU" sz="1200" b="1" dirty="0" err="1">
                    <a:latin typeface="Palatino Linotype" pitchFamily="18" charset="0"/>
                  </a:rPr>
                  <a:t>маркиратора</a:t>
                </a:r>
                <a:r>
                  <a:rPr lang="ru-RU" sz="1200" b="1" dirty="0">
                    <a:latin typeface="Palatino Linotype" pitchFamily="18" charset="0"/>
                  </a:rPr>
                  <a:t>» в программу Клеверенс «Шубный </a:t>
                </a:r>
                <a:r>
                  <a:rPr lang="ru-RU" sz="1200" b="1" dirty="0" err="1">
                    <a:latin typeface="Palatino Linotype" pitchFamily="18" charset="0"/>
                  </a:rPr>
                  <a:t>маркиратор</a:t>
                </a:r>
                <a:r>
                  <a:rPr lang="ru-RU" sz="1200" b="1" dirty="0">
                    <a:latin typeface="Palatino Linotype" pitchFamily="18" charset="0"/>
                  </a:rPr>
                  <a:t>» Вам </a:t>
                </a:r>
                <a:r>
                  <a:rPr lang="ru-RU" sz="1200" b="1" dirty="0"/>
                  <a:t>будет предложено сразу автоматически </a:t>
                </a:r>
                <a:r>
                  <a:rPr lang="ru-RU" sz="1200" b="1" dirty="0">
                    <a:latin typeface="Palatino Linotype" pitchFamily="18" charset="0"/>
                  </a:rPr>
                  <a:t> </a:t>
                </a:r>
                <a:r>
                  <a:rPr lang="ru-RU" sz="1200" b="1" dirty="0">
                    <a:latin typeface="Palatino Linotype" pitchFamily="18" charset="0"/>
                    <a:hlinkClick r:id="rId2" action="ppaction://hlinksldjump"/>
                  </a:rPr>
                  <a:t>получить </a:t>
                </a:r>
                <a:r>
                  <a:rPr lang="en-US" sz="1200" b="1" dirty="0">
                    <a:latin typeface="Palatino Linotype" pitchFamily="18" charset="0"/>
                    <a:hlinkClick r:id="rId2" action="ppaction://hlinksldjump"/>
                  </a:rPr>
                  <a:t>GTIN</a:t>
                </a:r>
                <a:r>
                  <a:rPr lang="en-US" sz="1200" b="1" dirty="0">
                    <a:latin typeface="Palatino Linotype" pitchFamily="18" charset="0"/>
                  </a:rPr>
                  <a:t> </a:t>
                </a:r>
                <a:r>
                  <a:rPr lang="ru-RU" sz="1200" b="1" dirty="0">
                    <a:latin typeface="Palatino Linotype" pitchFamily="18" charset="0"/>
                  </a:rPr>
                  <a:t>на все </a:t>
                </a:r>
                <a:r>
                  <a:rPr lang="ru-RU" sz="1200" b="1" dirty="0"/>
                  <a:t>загруженные изделия</a:t>
                </a:r>
                <a:r>
                  <a:rPr lang="ru-RU" sz="1200" b="1" dirty="0">
                    <a:latin typeface="Palatino Linotype" pitchFamily="18" charset="0"/>
                  </a:rPr>
                  <a:t>!</a:t>
                </a:r>
                <a:r>
                  <a:rPr lang="ru-RU" sz="1200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ru-RU" sz="1200" b="1" dirty="0"/>
              </a:p>
              <a:p>
                <a:pPr>
                  <a:lnSpc>
                    <a:spcPct val="150000"/>
                  </a:lnSpc>
                </a:pPr>
                <a:r>
                  <a:rPr lang="ru-RU" sz="1200" b="1" dirty="0"/>
                  <a:t>Вы сможете сделать это прямо сразу, а можете отложить на потом, в любое удобное для вас время.</a:t>
                </a:r>
              </a:p>
            </p:txBody>
          </p:sp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223770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289099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099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Получение </a:t>
            </a:r>
            <a:r>
              <a:rPr lang="en-US" sz="2800" b="1" dirty="0"/>
              <a:t>GTIN</a:t>
            </a:r>
            <a:r>
              <a:rPr lang="ru-RU" sz="2800" b="1" dirty="0"/>
              <a:t> автоматически</a:t>
            </a:r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1527964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988" y="1631330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Автоматически, при заведении нового изделия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4427983" y="2654124"/>
            <a:ext cx="914919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68971" y="4005064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9988" y="410843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Автоматически, для всех изделий «скопом»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7956"/>
            <a:ext cx="2937580" cy="14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38" r="24866"/>
          <a:stretch/>
        </p:blipFill>
        <p:spPr bwMode="auto">
          <a:xfrm>
            <a:off x="444073" y="4638378"/>
            <a:ext cx="3600986" cy="159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4427983" y="4998418"/>
            <a:ext cx="914919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02" y="4602250"/>
            <a:ext cx="2937580" cy="14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73" y="2217415"/>
            <a:ext cx="3324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1222366" y="764704"/>
            <a:ext cx="6589994" cy="648072"/>
            <a:chOff x="2049542" y="2204864"/>
            <a:chExt cx="6229954" cy="64807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049542" y="2204864"/>
              <a:ext cx="6229954" cy="6480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154198" y="2276872"/>
              <a:ext cx="5981282" cy="500746"/>
              <a:chOff x="2154198" y="2276872"/>
              <a:chExt cx="5981282" cy="50074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874278" y="2315953"/>
                <a:ext cx="5261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Автоматическое получение </a:t>
                </a:r>
                <a:r>
                  <a:rPr lang="en-US" sz="1200" b="1" dirty="0"/>
                  <a:t>GTIN </a:t>
                </a:r>
                <a:r>
                  <a:rPr lang="ru-RU" sz="1200" b="1" dirty="0"/>
                  <a:t>доступно только если Вы задали в настройках свой </a:t>
                </a:r>
                <a:r>
                  <a:rPr lang="en-US" sz="1200" b="1" dirty="0"/>
                  <a:t>GLN</a:t>
                </a:r>
                <a:r>
                  <a:rPr lang="ru-RU" sz="1200" b="1" dirty="0"/>
                  <a:t> и пароль от сайта  </a:t>
                </a:r>
                <a:r>
                  <a:rPr lang="en-US" sz="1200" b="1" dirty="0">
                    <a:hlinkClick r:id="rId5"/>
                  </a:rPr>
                  <a:t>GS1</a:t>
                </a:r>
                <a:r>
                  <a:rPr lang="ru-RU" sz="1200" b="1" dirty="0"/>
                  <a:t>!</a:t>
                </a:r>
              </a:p>
            </p:txBody>
          </p:sp>
          <p:pic>
            <p:nvPicPr>
              <p:cNvPr id="45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84396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505123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734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Получение </a:t>
            </a:r>
            <a:r>
              <a:rPr lang="en-US" sz="2800" b="1" dirty="0"/>
              <a:t>GTIN</a:t>
            </a:r>
            <a:r>
              <a:rPr lang="ru-RU" sz="2800" b="1" dirty="0"/>
              <a:t> вручную через сайт </a:t>
            </a:r>
            <a:r>
              <a:rPr lang="en-US" sz="2800" b="1" dirty="0">
                <a:hlinkClick r:id="rId2"/>
              </a:rPr>
              <a:t>GS1</a:t>
            </a:r>
            <a:endParaRPr lang="ru-RU" sz="2800" b="1" dirty="0"/>
          </a:p>
          <a:p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579309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988" y="682675"/>
            <a:ext cx="502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Выгрузите из программы изделия БЕЗ </a:t>
            </a:r>
            <a:r>
              <a:rPr lang="en-US" dirty="0"/>
              <a:t>GTIN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09" y="1268760"/>
            <a:ext cx="2966268" cy="118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862"/>
          <a:stretch/>
        </p:blipFill>
        <p:spPr bwMode="auto">
          <a:xfrm>
            <a:off x="4283967" y="1270956"/>
            <a:ext cx="4359495" cy="11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3491880" y="1528358"/>
            <a:ext cx="648072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079988" y="2564904"/>
            <a:ext cx="6589994" cy="648072"/>
            <a:chOff x="2049542" y="2204864"/>
            <a:chExt cx="6229954" cy="64807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49542" y="2204864"/>
              <a:ext cx="6229954" cy="6480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154198" y="2276872"/>
              <a:ext cx="5981282" cy="500746"/>
              <a:chOff x="2154198" y="2276872"/>
              <a:chExt cx="5981282" cy="50074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874278" y="2315953"/>
                <a:ext cx="5261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Внимательно проверьте дату публикации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!</a:t>
                </a:r>
                <a:r>
                  <a:rPr lang="en-US" sz="1200" b="1" dirty="0"/>
                  <a:t> </a:t>
                </a:r>
                <a:r>
                  <a:rPr lang="ru-RU" sz="1200" b="1" dirty="0"/>
                  <a:t>По истечении даты публикации отказаться от выписанных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 будет уже нельзя!</a:t>
                </a:r>
              </a:p>
            </p:txBody>
          </p:sp>
          <p:pic>
            <p:nvPicPr>
              <p:cNvPr id="27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079988" y="3429000"/>
            <a:ext cx="781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Загрузите на сайте</a:t>
            </a:r>
            <a:r>
              <a:rPr lang="en-US" dirty="0"/>
              <a:t> </a:t>
            </a:r>
            <a:r>
              <a:rPr lang="en-US" b="1" dirty="0">
                <a:hlinkClick r:id="rId2"/>
              </a:rPr>
              <a:t>GS1</a:t>
            </a:r>
            <a:r>
              <a:rPr lang="ru-RU" b="1" dirty="0"/>
              <a:t> </a:t>
            </a:r>
            <a:r>
              <a:rPr lang="ru-RU" dirty="0"/>
              <a:t>Ваш </a:t>
            </a:r>
            <a:r>
              <a:rPr lang="en-US" dirty="0"/>
              <a:t>Excel </a:t>
            </a:r>
            <a:r>
              <a:rPr lang="ru-RU" dirty="0"/>
              <a:t>файл, и дождитесь в ответ итогового файла с проставленными </a:t>
            </a:r>
            <a:r>
              <a:rPr lang="en-US" dirty="0"/>
              <a:t>GTIN</a:t>
            </a:r>
            <a:r>
              <a:rPr lang="ru-RU" dirty="0"/>
              <a:t>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32"/>
          <a:stretch/>
        </p:blipFill>
        <p:spPr bwMode="auto">
          <a:xfrm>
            <a:off x="369623" y="4958854"/>
            <a:ext cx="2913854" cy="11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40" r="22382" b="35054"/>
          <a:stretch/>
        </p:blipFill>
        <p:spPr bwMode="auto">
          <a:xfrm>
            <a:off x="4283966" y="4882793"/>
            <a:ext cx="4359495" cy="128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3491880" y="5189819"/>
            <a:ext cx="648072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69623" y="3464133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69623" y="4221088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080640" y="4324454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Загрузите итоговой файл обратно в программу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74580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Способ №3: Загрузка из файла с сайта </a:t>
            </a:r>
            <a:r>
              <a:rPr lang="en-US" b="1" dirty="0">
                <a:hlinkClick r:id="rId2"/>
              </a:rPr>
              <a:t>GS1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alatino Linotype" pitchFamily="18" charset="0"/>
              </a:rPr>
              <a:t>Я не только завел свои изделия, но уже  получил </a:t>
            </a:r>
            <a:r>
              <a:rPr lang="en-US" dirty="0">
                <a:latin typeface="Palatino Linotype" pitchFamily="18" charset="0"/>
              </a:rPr>
              <a:t>GTIN</a:t>
            </a:r>
            <a:r>
              <a:rPr lang="ru-RU" dirty="0">
                <a:latin typeface="Palatino Linotype" pitchFamily="18" charset="0"/>
              </a:rPr>
              <a:t>ы на сайте </a:t>
            </a:r>
            <a:r>
              <a:rPr lang="en-US" dirty="0">
                <a:latin typeface="Palatino Linotype" pitchFamily="18" charset="0"/>
                <a:hlinkClick r:id="rId2"/>
              </a:rPr>
              <a:t>GS1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793155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18718" y="1772816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Начальный ввод данных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304088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567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Загрузка из файла с сайта </a:t>
            </a:r>
            <a:r>
              <a:rPr lang="en-US" sz="2800" b="1" dirty="0">
                <a:hlinkClick r:id="rId2"/>
              </a:rPr>
              <a:t>GS1</a:t>
            </a:r>
            <a:endParaRPr lang="ru-RU" sz="2800" b="1" dirty="0"/>
          </a:p>
          <a:p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692697"/>
            <a:ext cx="3168352" cy="11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47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59632" y="2127135"/>
            <a:ext cx="744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Загружает модели и изделия из файла в базу программы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63" y="2692717"/>
            <a:ext cx="5616624" cy="23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683568" y="5383894"/>
            <a:ext cx="4769984" cy="648072"/>
            <a:chOff x="2049542" y="2204864"/>
            <a:chExt cx="4769984" cy="6480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049542" y="2204864"/>
              <a:ext cx="4769984" cy="6480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2154198" y="2276872"/>
              <a:ext cx="4650050" cy="558500"/>
              <a:chOff x="2154198" y="2276872"/>
              <a:chExt cx="4650050" cy="55850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874278" y="2373707"/>
                <a:ext cx="3929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Файл из </a:t>
                </a:r>
                <a:r>
                  <a:rPr lang="en-US" sz="1200" b="1" dirty="0"/>
                  <a:t>GS1 </a:t>
                </a:r>
                <a:r>
                  <a:rPr lang="ru-RU" sz="1200" b="1" dirty="0"/>
                  <a:t>уже содержит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-ы изделий!  Получать их повторно не надо!</a:t>
                </a:r>
              </a:p>
            </p:txBody>
          </p:sp>
          <p:pic>
            <p:nvPicPr>
              <p:cNvPr id="36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7" name="Группа 36"/>
          <p:cNvGrpSpPr/>
          <p:nvPr/>
        </p:nvGrpSpPr>
        <p:grpSpPr>
          <a:xfrm>
            <a:off x="6156176" y="2615143"/>
            <a:ext cx="2776198" cy="1420879"/>
            <a:chOff x="2049543" y="2204863"/>
            <a:chExt cx="2776198" cy="142087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049543" y="2204863"/>
              <a:ext cx="2776198" cy="142087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2154198" y="2276872"/>
              <a:ext cx="2527527" cy="1112498"/>
              <a:chOff x="2154198" y="2276872"/>
              <a:chExt cx="2527527" cy="111249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874279" y="2373707"/>
                <a:ext cx="18074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Используя опцию </a:t>
                </a:r>
              </a:p>
              <a:p>
                <a:r>
                  <a:rPr lang="ru-RU" sz="1200" b="1" dirty="0"/>
                  <a:t>«С остатками», </a:t>
                </a:r>
              </a:p>
              <a:p>
                <a:r>
                  <a:rPr lang="ru-RU" sz="1200" b="1" dirty="0"/>
                  <a:t>вы можете сразу указать начальные остатки по складу!</a:t>
                </a:r>
              </a:p>
            </p:txBody>
          </p:sp>
          <p:pic>
            <p:nvPicPr>
              <p:cNvPr id="41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10" name="Прямая со стрелкой 9"/>
          <p:cNvCxnSpPr>
            <a:stCxn id="27" idx="0"/>
          </p:cNvCxnSpPr>
          <p:nvPr/>
        </p:nvCxnSpPr>
        <p:spPr>
          <a:xfrm flipH="1" flipV="1">
            <a:off x="2411760" y="4149080"/>
            <a:ext cx="656800" cy="1234814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 flipV="1">
            <a:off x="1619672" y="3291818"/>
            <a:ext cx="4536504" cy="33765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69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Заказ и добавление КИЗ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alatino Linotype" pitchFamily="18" charset="0"/>
              </a:rPr>
              <a:t>Шубы описаны и заведены, теперь надо заказать под них </a:t>
            </a:r>
            <a:r>
              <a:rPr lang="ru-RU" dirty="0" err="1">
                <a:latin typeface="Palatino Linotype" pitchFamily="18" charset="0"/>
              </a:rPr>
              <a:t>КИЗы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505123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82395" y="2271413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После того, как шубы введены и описаны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0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everence.ru/upload/iblock/786/786926b79674e927247f2e991edc62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452"/>
          <a:stretch/>
        </p:blipFill>
        <p:spPr bwMode="auto">
          <a:xfrm>
            <a:off x="467544" y="1516733"/>
            <a:ext cx="7067550" cy="27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everence.ru/upload/iblock/71a/71a13fa8064092607b899f75237549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44925"/>
            <a:ext cx="4032448" cy="27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72464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Сразу после установки рекомендуем провести начальную настройку программы с помощью «Мастера настройки».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настройка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9606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3477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Конкретные шаги</a:t>
            </a:r>
            <a:endParaRPr lang="ru-RU" sz="2800" dirty="0"/>
          </a:p>
          <a:p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88278"/>
            <a:ext cx="7776864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Сначала надо заказать где-то и купить электронный ключ защиты на генерального директора ООО или на свой ИП</a:t>
            </a:r>
          </a:p>
        </p:txBody>
      </p:sp>
      <p:pic>
        <p:nvPicPr>
          <p:cNvPr id="2050" name="Picture 2" descr="http://reinsurer.ru/uploads/posts/2015-10/1444367921_eto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492" y="3029468"/>
            <a:ext cx="23379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82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3477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Конкретные шаги</a:t>
            </a:r>
            <a:endParaRPr lang="ru-RU" sz="2800" dirty="0"/>
          </a:p>
          <a:p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88278"/>
            <a:ext cx="7776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/>
              <a:t>Затем надо закрыть все долги по налогам и сборам</a:t>
            </a:r>
          </a:p>
        </p:txBody>
      </p:sp>
      <p:pic>
        <p:nvPicPr>
          <p:cNvPr id="5122" name="Picture 2" descr="http://www.4vsar.ru/i/news/big/133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836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3477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Конкретные шаги</a:t>
            </a:r>
            <a:endParaRPr lang="ru-RU" sz="2800" dirty="0"/>
          </a:p>
          <a:p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88278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ru-RU" dirty="0"/>
              <a:t>Затем надо зарегистрироваться </a:t>
            </a:r>
            <a:r>
              <a:rPr lang="ru-RU" dirty="0">
                <a:hlinkClick r:id="rId2"/>
              </a:rPr>
              <a:t>в системе «Маркировка»</a:t>
            </a:r>
            <a:r>
              <a:rPr lang="ru-RU" dirty="0"/>
              <a:t>, закрыть все долги по налогам, затем подписать в ней договор с Гознаком и заказать КИЗ (</a:t>
            </a:r>
            <a:r>
              <a:rPr lang="ru-RU" dirty="0">
                <a:hlinkClick r:id="rId3"/>
              </a:rPr>
              <a:t>ссылка на инструкцию</a:t>
            </a:r>
            <a:r>
              <a:rPr lang="ru-RU" dirty="0"/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181731"/>
            <a:ext cx="5833294" cy="28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123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3477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Конкретные шаги</a:t>
            </a:r>
            <a:endParaRPr lang="ru-RU" sz="2800" dirty="0"/>
          </a:p>
          <a:p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8827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ru-RU" dirty="0"/>
              <a:t>Оплатить </a:t>
            </a:r>
            <a:r>
              <a:rPr lang="ru-RU" dirty="0" err="1"/>
              <a:t>КИЗы</a:t>
            </a:r>
            <a:r>
              <a:rPr lang="ru-RU" dirty="0"/>
              <a:t> и дождаться, пока они приедут, а затем добавить КИЗ в программу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08449"/>
            <a:ext cx="3286894" cy="25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753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596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Добавление КИЗ в программе</a:t>
            </a:r>
          </a:p>
          <a:p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579309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988" y="68267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одному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9988" y="2564904"/>
            <a:ext cx="781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Сразу несколько, введя диапазон КИЗ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3923928" y="1325815"/>
            <a:ext cx="740138" cy="6823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69623" y="2492896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69623" y="450912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081880" y="4653136"/>
            <a:ext cx="39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Сканированием </a:t>
            </a:r>
            <a:r>
              <a:rPr lang="en-US" dirty="0"/>
              <a:t>QR </a:t>
            </a:r>
            <a:r>
              <a:rPr lang="ru-RU" dirty="0"/>
              <a:t>кода с коробки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50611" t="31755"/>
          <a:stretch/>
        </p:blipFill>
        <p:spPr>
          <a:xfrm>
            <a:off x="1132083" y="1048935"/>
            <a:ext cx="2091875" cy="12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48712" t="33632"/>
          <a:stretch/>
        </p:blipFill>
        <p:spPr>
          <a:xfrm>
            <a:off x="1111450" y="3138939"/>
            <a:ext cx="2301454" cy="1335181"/>
          </a:xfrm>
          <a:prstGeom prst="rect">
            <a:avLst/>
          </a:prstGeom>
        </p:spPr>
      </p:pic>
      <p:sp>
        <p:nvSpPr>
          <p:cNvPr id="34" name="Стрелка вправо 29"/>
          <p:cNvSpPr/>
          <p:nvPr/>
        </p:nvSpPr>
        <p:spPr>
          <a:xfrm>
            <a:off x="3943986" y="3404022"/>
            <a:ext cx="772030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213" y="2709924"/>
            <a:ext cx="3235250" cy="34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214" y="961854"/>
            <a:ext cx="3235250" cy="145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999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Маркировка шуб </a:t>
            </a:r>
            <a:r>
              <a:rPr lang="ru-RU" dirty="0" err="1"/>
              <a:t>КИЗами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alatino Linotype" pitchFamily="18" charset="0"/>
              </a:rPr>
              <a:t>Шубы описаны и заведены, договор с Гознаком подписан, </a:t>
            </a:r>
            <a:r>
              <a:rPr lang="ru-RU" dirty="0" err="1">
                <a:latin typeface="Palatino Linotype" pitchFamily="18" charset="0"/>
              </a:rPr>
              <a:t>КИЗы</a:t>
            </a:r>
            <a:r>
              <a:rPr lang="ru-RU" dirty="0">
                <a:latin typeface="Palatino Linotype" pitchFamily="18" charset="0"/>
              </a:rPr>
              <a:t> заказаны, оплачены и получены, теперь надо только прикрепить их к шубам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505123" cy="365125"/>
          </a:xfrm>
        </p:spPr>
        <p:txBody>
          <a:bodyPr/>
          <a:lstStyle/>
          <a:p>
            <a:r>
              <a:rPr lang="ru-RU" dirty="0"/>
              <a:t>Клеверенс: Шубный </a:t>
            </a:r>
            <a:r>
              <a:rPr lang="ru-RU" dirty="0" err="1"/>
              <a:t>маркиратор</a:t>
            </a:r>
            <a:r>
              <a:rPr lang="ru-RU" dirty="0"/>
              <a:t> «Мягкое золото»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13892" y="2439471"/>
            <a:ext cx="518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КИЗы</a:t>
            </a:r>
            <a:r>
              <a:rPr lang="ru-RU" dirty="0"/>
              <a:t> получены, осталось только прикрепить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318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090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Маркировка остатков по штрихкодам</a:t>
            </a:r>
          </a:p>
          <a:p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1196752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1" name="Овал 30"/>
          <p:cNvSpPr/>
          <p:nvPr/>
        </p:nvSpPr>
        <p:spPr>
          <a:xfrm>
            <a:off x="369945" y="2132856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68971" y="317155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9988" y="133147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Выбираем модель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79988" y="2217353"/>
            <a:ext cx="269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Выбираем изделие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79627" y="3009726"/>
            <a:ext cx="298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Сканируем, вводим руками или выбираем КИЗ из списка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79988" y="4382804"/>
            <a:ext cx="29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Маркируем изделие</a:t>
            </a:r>
            <a:endParaRPr lang="ru-RU" b="1" dirty="0"/>
          </a:p>
        </p:txBody>
      </p:sp>
      <p:sp>
        <p:nvSpPr>
          <p:cNvPr id="26" name="Овал 25"/>
          <p:cNvSpPr/>
          <p:nvPr/>
        </p:nvSpPr>
        <p:spPr>
          <a:xfrm>
            <a:off x="368971" y="4221088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50358" y="519852"/>
            <a:ext cx="7420778" cy="648072"/>
            <a:chOff x="2049542" y="2204864"/>
            <a:chExt cx="7015349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49542" y="2204864"/>
              <a:ext cx="6910693" cy="6480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154198" y="2276872"/>
              <a:ext cx="6910693" cy="500746"/>
              <a:chOff x="2154198" y="2276872"/>
              <a:chExt cx="6910693" cy="50074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874277" y="2315953"/>
                <a:ext cx="6190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Временная операция на период пилотного проекта.</a:t>
                </a:r>
              </a:p>
              <a:p>
                <a:r>
                  <a:rPr lang="ru-RU" sz="1200" b="1" dirty="0"/>
                  <a:t>Позволяет магазинам промаркировать свои остатки без использования </a:t>
                </a:r>
                <a:r>
                  <a:rPr lang="en-US" sz="1200" b="1" dirty="0"/>
                  <a:t>RFID</a:t>
                </a:r>
                <a:r>
                  <a:rPr lang="ru-RU" sz="1200" b="1" dirty="0"/>
                  <a:t>!</a:t>
                </a:r>
              </a:p>
            </p:txBody>
          </p:sp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1080962" y="5157192"/>
            <a:ext cx="313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Полученный отчет сохраняем, и загружаем на сайте «Маркировка»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369945" y="524690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62765"/>
            <a:ext cx="4695146" cy="49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588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0570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Маркировка изделий с записью </a:t>
            </a:r>
            <a:r>
              <a:rPr lang="en-US" sz="2800" b="1" dirty="0"/>
              <a:t>RFID</a:t>
            </a:r>
            <a:r>
              <a:rPr lang="ru-RU" sz="2800" b="1" dirty="0"/>
              <a:t> меток</a:t>
            </a:r>
          </a:p>
          <a:p>
            <a:endParaRPr lang="ru-RU" sz="2800" dirty="0"/>
          </a:p>
          <a:p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368971" y="90872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1" name="Овал 30"/>
          <p:cNvSpPr/>
          <p:nvPr/>
        </p:nvSpPr>
        <p:spPr>
          <a:xfrm>
            <a:off x="369945" y="198884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68971" y="301476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9988" y="980728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Выбираем модель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79988" y="2073337"/>
            <a:ext cx="269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Выбираем изделие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79988" y="2852936"/>
            <a:ext cx="269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Сканируем, вводим руками или выбираем КИЗ из списка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79988" y="4283804"/>
            <a:ext cx="269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Записываем метку</a:t>
            </a:r>
            <a:endParaRPr lang="ru-RU" b="1" dirty="0"/>
          </a:p>
        </p:txBody>
      </p:sp>
      <p:sp>
        <p:nvSpPr>
          <p:cNvPr id="26" name="Овал 25"/>
          <p:cNvSpPr/>
          <p:nvPr/>
        </p:nvSpPr>
        <p:spPr>
          <a:xfrm>
            <a:off x="368971" y="414908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5165" y="5517232"/>
            <a:ext cx="777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Полученный отчет сохраняем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xml </a:t>
            </a:r>
            <a:r>
              <a:rPr lang="ru-RU" dirty="0"/>
              <a:t>файл и загружаем на сайте «Маркировка»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344148" y="5534932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54751"/>
            <a:ext cx="4973900" cy="464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649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ACAA-2CC9-4260-8982-FFDD2EBA7E04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5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Техническая поддержка</a:t>
            </a:r>
          </a:p>
          <a:p>
            <a:endParaRPr lang="ru-RU" sz="2800" dirty="0"/>
          </a:p>
          <a:p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10943"/>
            <a:ext cx="354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Email: </a:t>
            </a:r>
            <a:r>
              <a:rPr lang="en-US" sz="2000" dirty="0" smtClean="0">
                <a:hlinkClick r:id="rId2"/>
              </a:rPr>
              <a:t>support@cleverence.ru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6634"/>
            <a:ext cx="8593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Страница программы: </a:t>
            </a:r>
            <a:r>
              <a:rPr lang="en-US" sz="2000" dirty="0">
                <a:hlinkClick r:id="rId3"/>
              </a:rPr>
              <a:t>http://www.cleverence.ru/software/rfid/MEX-KIZ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3949987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Телефон</a:t>
            </a:r>
            <a:r>
              <a:rPr lang="en-US" sz="2000" dirty="0"/>
              <a:t>:</a:t>
            </a:r>
            <a:r>
              <a:rPr lang="ru-RU" sz="2000" dirty="0"/>
              <a:t> +7 (495) 662-96-73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22567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Техническая поддержка: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://support.cleverence.ru/lists/1-tehnicheskaya-podderzhka/?category=34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11" y="1916832"/>
            <a:ext cx="3270499" cy="21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519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 – </a:t>
            </a:r>
            <a:r>
              <a:rPr lang="en-US" sz="2800" b="1" dirty="0" smtClean="0"/>
              <a:t>GS1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364064" y="620688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0128" y="724054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Указываем параметры доступа к порталу GS1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109338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GLN</a:t>
            </a:r>
            <a:r>
              <a:rPr lang="ru-RU" sz="1200" dirty="0"/>
              <a:t> – уникальный</a:t>
            </a:r>
            <a:r>
              <a:rPr lang="en-US" sz="1200" dirty="0"/>
              <a:t> </a:t>
            </a:r>
            <a:r>
              <a:rPr lang="ru-RU" sz="1200" dirty="0"/>
              <a:t>регистрационный номер предприятия. Представляет собой 13-разрядный цифровой код (номер), который предназначен для точной и краткой идентификации юридических лиц.</a:t>
            </a:r>
          </a:p>
          <a:p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940128" y="4448433"/>
            <a:ext cx="76031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Пройти по ссылке </a:t>
            </a:r>
            <a:r>
              <a:rPr lang="en-US" sz="1100" dirty="0">
                <a:hlinkClick r:id="rId4"/>
              </a:rPr>
              <a:t>http://www.gs1ru.org/info4303/</a:t>
            </a:r>
            <a:r>
              <a:rPr lang="ru-RU" sz="1100" dirty="0"/>
              <a:t> и ознакомиться с информацией об участии в пилотном проекте по шубной маркировке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Скачать </a:t>
            </a:r>
            <a:r>
              <a:rPr lang="ru-RU" sz="1100" dirty="0">
                <a:hlinkClick r:id="rId5"/>
              </a:rPr>
              <a:t>бланк заявления</a:t>
            </a:r>
            <a:r>
              <a:rPr lang="ru-RU" sz="1100" dirty="0"/>
              <a:t> и заполнить его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Распечатать на бланке предприятия, поставить подпись руководителя организации и печать, и направить скан Заявления на адрес </a:t>
            </a:r>
            <a:r>
              <a:rPr lang="ru-RU" sz="1100" dirty="0">
                <a:hlinkClick r:id="rId6"/>
              </a:rPr>
              <a:t>mail@gs1ru.org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Оригинал Заявления следует отправить на почтовый адрес ГС1 РУС: 119415, г. Москва, а/я 4 "ЮНИСКАН“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После предоставления регистрационного номера на электронный адрес, указанный в Заявлении, будет выслано информационное письмо с подтверждением регистрации, регистрационным номером, логином и паролем для работы с системой GS46, и «Руководство для производителей одежды, предметов одежды и прочих изделий из натурального меха: работа с продукцией в системе GS46».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940128" y="4172098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Как получить </a:t>
            </a:r>
            <a:r>
              <a:rPr lang="en-US" dirty="0"/>
              <a:t>GLN</a:t>
            </a:r>
            <a:r>
              <a:rPr lang="ru-RU" dirty="0"/>
              <a:t>?</a:t>
            </a:r>
          </a:p>
        </p:txBody>
      </p:sp>
      <p:cxnSp>
        <p:nvCxnSpPr>
          <p:cNvPr id="25" name="Прямая со стрелкой 24"/>
          <p:cNvCxnSpPr>
            <a:stCxn id="24" idx="0"/>
          </p:cNvCxnSpPr>
          <p:nvPr/>
        </p:nvCxnSpPr>
        <p:spPr>
          <a:xfrm flipV="1">
            <a:off x="2108878" y="2672916"/>
            <a:ext cx="374890" cy="149918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9" idx="1"/>
          </p:cNvCxnSpPr>
          <p:nvPr/>
        </p:nvCxnSpPr>
        <p:spPr>
          <a:xfrm flipH="1">
            <a:off x="4355976" y="2995778"/>
            <a:ext cx="1228241" cy="14519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5584217" y="1721224"/>
            <a:ext cx="3294997" cy="2549108"/>
            <a:chOff x="2049542" y="2204864"/>
            <a:chExt cx="3114977" cy="254910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049542" y="2204864"/>
              <a:ext cx="3114977" cy="254910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154198" y="2276872"/>
              <a:ext cx="2925825" cy="2162739"/>
              <a:chOff x="2154198" y="2276872"/>
              <a:chExt cx="2925825" cy="216273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874278" y="2315953"/>
                <a:ext cx="220574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hlinkClick r:id="rId7" action="ppaction://hlinksldjump"/>
                  </a:rPr>
                  <a:t>Что такое </a:t>
                </a:r>
                <a:r>
                  <a:rPr lang="en-US" sz="1200" b="1" dirty="0">
                    <a:hlinkClick r:id="rId7" action="ppaction://hlinksldjump"/>
                  </a:rPr>
                  <a:t>GTIN</a:t>
                </a:r>
                <a:r>
                  <a:rPr lang="ru-RU" sz="1200" b="1" dirty="0">
                    <a:hlinkClick r:id="rId7" action="ppaction://hlinksldjump"/>
                  </a:rPr>
                  <a:t>?</a:t>
                </a:r>
                <a:endParaRPr lang="ru-RU" sz="1200" b="1" dirty="0"/>
              </a:p>
              <a:p>
                <a:endParaRPr lang="ru-RU" sz="1200" b="1" dirty="0"/>
              </a:p>
              <a:p>
                <a:r>
                  <a:rPr lang="ru-RU" sz="1200" b="1" dirty="0"/>
                  <a:t>При заведении новых видов моделей – каждому виду выдается свой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.  Он «вступает в силу» не сразу в момент выдачи, а начиная с даты активации.</a:t>
                </a:r>
              </a:p>
              <a:p>
                <a:r>
                  <a:rPr lang="ru-RU" sz="1200" b="1" dirty="0"/>
                  <a:t>Пока </a:t>
                </a:r>
                <a:r>
                  <a:rPr lang="en-US" sz="1200" b="1" dirty="0"/>
                  <a:t>GTIN</a:t>
                </a:r>
                <a:r>
                  <a:rPr lang="ru-RU" sz="1200" b="1" dirty="0"/>
                  <a:t> не активирован, у Вас есть возможность отменить его.</a:t>
                </a:r>
              </a:p>
            </p:txBody>
          </p:sp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6110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713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«Маркировка»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059" y="1124744"/>
            <a:ext cx="3703966" cy="248405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364064" y="620688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81" y="724054"/>
            <a:ext cx="51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Указываем параметры в системе Маркировка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5587" y="3717032"/>
            <a:ext cx="527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Как узнать свой </a:t>
            </a:r>
            <a:r>
              <a:rPr lang="en-US" dirty="0"/>
              <a:t>GLN</a:t>
            </a:r>
            <a:r>
              <a:rPr lang="ru-RU" dirty="0"/>
              <a:t> в системе «</a:t>
            </a:r>
            <a:r>
              <a:rPr lang="ru-RU" dirty="0">
                <a:hlinkClick r:id="rId4"/>
              </a:rPr>
              <a:t>Маркировка</a:t>
            </a:r>
            <a:r>
              <a:rPr lang="ru-RU" dirty="0"/>
              <a:t>»?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364088" y="1124744"/>
            <a:ext cx="3294997" cy="1311418"/>
            <a:chOff x="2049542" y="2204864"/>
            <a:chExt cx="3114977" cy="131141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049542" y="2204864"/>
              <a:ext cx="3114977" cy="13114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154198" y="2276872"/>
              <a:ext cx="2925825" cy="1239410"/>
              <a:chOff x="2154198" y="2276872"/>
              <a:chExt cx="2925825" cy="123941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874278" y="2315953"/>
                <a:ext cx="22057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Так как проект все же пилот и накладки неизбежны, многие компании имеют разные </a:t>
                </a:r>
                <a:r>
                  <a:rPr lang="en-US" sz="1200" b="1" dirty="0"/>
                  <a:t>GLN</a:t>
                </a:r>
                <a:r>
                  <a:rPr lang="ru-RU" sz="1200" b="1" dirty="0"/>
                  <a:t> в системе </a:t>
                </a:r>
                <a:r>
                  <a:rPr lang="en-US" sz="1200" b="1" dirty="0"/>
                  <a:t>GS1</a:t>
                </a:r>
                <a:r>
                  <a:rPr lang="ru-RU" sz="1200" b="1" dirty="0"/>
                  <a:t> и в системе «Маркировка» !</a:t>
                </a:r>
              </a:p>
            </p:txBody>
          </p:sp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198" y="2276872"/>
                <a:ext cx="564803" cy="470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510" y="4077072"/>
            <a:ext cx="6981874" cy="9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64"/>
          <a:stretch/>
        </p:blipFill>
        <p:spPr bwMode="auto">
          <a:xfrm>
            <a:off x="827584" y="5085184"/>
            <a:ext cx="4238625" cy="11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5495350"/>
            <a:ext cx="3294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 можете посмотреть его в профиле на сайте «</a:t>
            </a:r>
            <a:r>
              <a:rPr lang="ru-RU" sz="1400" dirty="0">
                <a:hlinkClick r:id="rId4"/>
              </a:rPr>
              <a:t>Маркировка</a:t>
            </a:r>
            <a:r>
              <a:rPr lang="ru-RU" sz="1400" dirty="0"/>
              <a:t>»</a:t>
            </a:r>
          </a:p>
        </p:txBody>
      </p:sp>
      <p:cxnSp>
        <p:nvCxnSpPr>
          <p:cNvPr id="24" name="Прямая со стрелкой 23"/>
          <p:cNvCxnSpPr>
            <a:stCxn id="4" idx="1"/>
          </p:cNvCxnSpPr>
          <p:nvPr/>
        </p:nvCxnSpPr>
        <p:spPr>
          <a:xfrm flipH="1">
            <a:off x="4318521" y="5756960"/>
            <a:ext cx="1045567" cy="12031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0"/>
          </p:cNvCxnSpPr>
          <p:nvPr/>
        </p:nvCxnSpPr>
        <p:spPr>
          <a:xfrm flipV="1">
            <a:off x="7011587" y="4365104"/>
            <a:ext cx="80693" cy="1130246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182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676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 - организация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442237" y="692696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3254" y="796062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Заполняем сведения об организации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29818"/>
            <a:ext cx="49390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17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 – </a:t>
            </a:r>
            <a:r>
              <a:rPr lang="en-US" sz="2800" b="1" dirty="0" smtClean="0"/>
              <a:t>RFID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364064" y="731480"/>
            <a:ext cx="576064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81" y="834846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Подключаем </a:t>
            </a:r>
            <a:r>
              <a:rPr lang="en-US" dirty="0"/>
              <a:t>RFID </a:t>
            </a:r>
            <a:r>
              <a:rPr lang="ru-RU" dirty="0"/>
              <a:t>считыватель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3" y="1424038"/>
            <a:ext cx="3272315" cy="2194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0072" y="1772816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У меня нет считывателя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641012" y="3998955"/>
            <a:ext cx="29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У меня </a:t>
            </a:r>
            <a:r>
              <a:rPr lang="en-US" dirty="0">
                <a:hlinkClick r:id="rId5" action="ppaction://hlinksldjump"/>
              </a:rPr>
              <a:t>Royal Ray</a:t>
            </a:r>
            <a:r>
              <a:rPr lang="ru-RU" dirty="0">
                <a:hlinkClick r:id="rId5" action="ppaction://hlinksldjump"/>
              </a:rPr>
              <a:t> </a:t>
            </a:r>
            <a:r>
              <a:rPr lang="en-US" dirty="0" smtClean="0">
                <a:hlinkClick r:id="rId5" action="ppaction://hlinksldjump"/>
              </a:rPr>
              <a:t>RR-9809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641012" y="4820151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6" action="ppaction://hlinksldjump"/>
              </a:rPr>
              <a:t>У меня РСТ-</a:t>
            </a:r>
            <a:r>
              <a:rPr lang="ru-RU" dirty="0" err="1">
                <a:hlinkClick r:id="rId6" action="ppaction://hlinksldjump"/>
              </a:rPr>
              <a:t>инвент</a:t>
            </a:r>
            <a:r>
              <a:rPr lang="ru-RU" dirty="0">
                <a:hlinkClick r:id="rId6" action="ppaction://hlinksldjump"/>
              </a:rPr>
              <a:t> </a:t>
            </a:r>
            <a:r>
              <a:rPr lang="en-US" dirty="0" err="1">
                <a:hlinkClick r:id="rId6" action="ppaction://hlinksldjump"/>
              </a:rPr>
              <a:t>Bookos</a:t>
            </a:r>
            <a:r>
              <a:rPr lang="en-US" dirty="0">
                <a:hlinkClick r:id="rId6" action="ppaction://hlinksldjump"/>
              </a:rPr>
              <a:t> 2.0 FE</a:t>
            </a:r>
            <a:r>
              <a:rPr lang="ru-RU" dirty="0" smtClean="0">
                <a:hlinkClick r:id="rId6" action="ppaction://hlinksldjump"/>
              </a:rPr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641012" y="5712229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У меня </a:t>
            </a:r>
            <a:r>
              <a:rPr lang="en-US" dirty="0">
                <a:hlinkClick r:id="rId7" action="ppaction://hlinksldjump"/>
              </a:rPr>
              <a:t>IQRFID82</a:t>
            </a:r>
            <a:r>
              <a:rPr lang="ru-RU" dirty="0" smtClean="0">
                <a:hlinkClick r:id="rId7" action="ppaction://hlinksldjump"/>
              </a:rPr>
              <a:t>0</a:t>
            </a:r>
            <a:endParaRPr lang="ru-RU" dirty="0"/>
          </a:p>
        </p:txBody>
      </p:sp>
      <p:pic>
        <p:nvPicPr>
          <p:cNvPr id="29" name="Picture 2" descr="Royal Ray RR-98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87266"/>
            <a:ext cx="812245" cy="5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>
            <a:stCxn id="2" idx="1"/>
          </p:cNvCxnSpPr>
          <p:nvPr/>
        </p:nvCxnSpPr>
        <p:spPr>
          <a:xfrm flipH="1">
            <a:off x="2483768" y="1957482"/>
            <a:ext cx="2736304" cy="103366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495" y="4437112"/>
            <a:ext cx="691225" cy="9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547536"/>
            <a:ext cx="812245" cy="56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34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618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</a:t>
            </a:r>
            <a:r>
              <a:rPr lang="en-US" sz="2800" b="1" dirty="0" smtClean="0"/>
              <a:t> – Royal Ray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30692" y="717354"/>
            <a:ext cx="218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Royal Ray</a:t>
            </a:r>
            <a:r>
              <a:rPr lang="ru-RU" dirty="0">
                <a:hlinkClick r:id="rId3"/>
              </a:rPr>
              <a:t> </a:t>
            </a:r>
            <a:r>
              <a:rPr lang="en-US" dirty="0">
                <a:hlinkClick r:id="rId3"/>
              </a:rPr>
              <a:t>RR-9809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30692" y="1206043"/>
            <a:ext cx="578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Для подключении считывателя к ПК </a:t>
            </a:r>
            <a:r>
              <a:rPr lang="ru-RU" sz="1200" dirty="0">
                <a:hlinkClick r:id="rId4"/>
              </a:rPr>
              <a:t>скачайте</a:t>
            </a:r>
            <a:r>
              <a:rPr lang="ru-RU" sz="1200" dirty="0"/>
              <a:t> и установите драйвер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Проверьте в </a:t>
            </a:r>
            <a:r>
              <a:rPr lang="ru-RU" sz="1200" dirty="0">
                <a:hlinkClick r:id="rId5"/>
              </a:rPr>
              <a:t>диспетчере  устройств</a:t>
            </a:r>
            <a:r>
              <a:rPr lang="ru-RU" sz="1200" dirty="0"/>
              <a:t>, что считыватель получил </a:t>
            </a:r>
            <a:r>
              <a:rPr lang="en-US" sz="1200" dirty="0"/>
              <a:t>COM </a:t>
            </a:r>
            <a:r>
              <a:rPr lang="ru-RU" sz="1200" dirty="0"/>
              <a:t>порт не более </a:t>
            </a:r>
            <a:r>
              <a:rPr lang="en-US" sz="1200" dirty="0"/>
              <a:t>COM </a:t>
            </a:r>
            <a:r>
              <a:rPr lang="en-US" sz="1200" dirty="0" smtClean="0"/>
              <a:t>9</a:t>
            </a:r>
            <a:endParaRPr lang="ru-RU" sz="1200" dirty="0"/>
          </a:p>
        </p:txBody>
      </p:sp>
      <p:pic>
        <p:nvPicPr>
          <p:cNvPr id="19" name="Picture 2" descr="Royal Ray RR-98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20" b="94898" l="29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7354"/>
            <a:ext cx="1777486" cy="12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54"/>
          <a:stretch/>
        </p:blipFill>
        <p:spPr bwMode="auto">
          <a:xfrm>
            <a:off x="804517" y="2111673"/>
            <a:ext cx="2111299" cy="26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504" y="2072802"/>
            <a:ext cx="50229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трелка вправо 22"/>
          <p:cNvSpPr/>
          <p:nvPr/>
        </p:nvSpPr>
        <p:spPr>
          <a:xfrm>
            <a:off x="3161753" y="3068960"/>
            <a:ext cx="613456" cy="6684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4517" y="5570721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Получилось?  </a:t>
            </a:r>
            <a:r>
              <a:rPr lang="ru-RU" dirty="0" smtClean="0">
                <a:hlinkClick r:id="rId10" action="ppaction://hlinksldjump"/>
              </a:rPr>
              <a:t>Перейти к дальнейшей настройке</a:t>
            </a:r>
            <a:r>
              <a:rPr lang="en-US" dirty="0" smtClean="0">
                <a:hlinkClick r:id="rId10" action="ppaction://hlinksldjump"/>
              </a:rPr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019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870401" y="6356350"/>
            <a:ext cx="2085975" cy="365125"/>
          </a:xfrm>
        </p:spPr>
        <p:txBody>
          <a:bodyPr/>
          <a:lstStyle/>
          <a:p>
            <a:fld id="{DFC46235-355E-4817-A539-6CA515CD3789}" type="datetime1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641027" cy="365125"/>
          </a:xfrm>
        </p:spPr>
        <p:txBody>
          <a:bodyPr/>
          <a:lstStyle/>
          <a:p>
            <a:r>
              <a:rPr lang="ru-RU" dirty="0" err="1"/>
              <a:t>Клеверенс</a:t>
            </a:r>
            <a:r>
              <a:rPr lang="ru-RU" dirty="0"/>
              <a:t>: Шубный </a:t>
            </a:r>
            <a:r>
              <a:rPr lang="ru-RU" dirty="0" err="1"/>
              <a:t>маркиратор</a:t>
            </a:r>
            <a:r>
              <a:rPr lang="ru-RU" dirty="0"/>
              <a:t> Мягкое золото - Краткое руководство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AACAA-2CC9-4260-8982-FFDD2EBA7E0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-962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Начальная </a:t>
            </a:r>
            <a:r>
              <a:rPr lang="ru-RU" sz="2800" b="1" dirty="0" smtClean="0"/>
              <a:t>настройка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Bookos</a:t>
            </a:r>
            <a:endParaRPr lang="ru-RU" sz="28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20" y="620687"/>
            <a:ext cx="1530085" cy="210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11760" y="1535741"/>
            <a:ext cx="5746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Для </a:t>
            </a:r>
            <a:r>
              <a:rPr lang="ru-RU" sz="1200" dirty="0" smtClean="0"/>
              <a:t>подключения </a:t>
            </a:r>
            <a:r>
              <a:rPr lang="ru-RU" sz="1200" dirty="0"/>
              <a:t>считывателя к ПК </a:t>
            </a:r>
            <a:r>
              <a:rPr lang="ru-RU" sz="1200" dirty="0" smtClean="0">
                <a:hlinkClick r:id="rId4"/>
              </a:rPr>
              <a:t>скачайте</a:t>
            </a:r>
            <a:r>
              <a:rPr lang="ru-RU" sz="1200" dirty="0" smtClean="0"/>
              <a:t> </a:t>
            </a:r>
            <a:r>
              <a:rPr lang="ru-RU" sz="1200" dirty="0"/>
              <a:t>и установите драйвер.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908720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РСТ-</a:t>
            </a:r>
            <a:r>
              <a:rPr lang="ru-RU" dirty="0" err="1">
                <a:hlinkClick r:id="rId5"/>
              </a:rPr>
              <a:t>инвент</a:t>
            </a:r>
            <a:r>
              <a:rPr lang="ru-RU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Bookos</a:t>
            </a:r>
            <a:r>
              <a:rPr lang="en-US" dirty="0">
                <a:hlinkClick r:id="rId5"/>
              </a:rPr>
              <a:t> 2.0 FE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501008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Получилось?  </a:t>
            </a:r>
            <a:r>
              <a:rPr lang="ru-RU" dirty="0" smtClean="0">
                <a:hlinkClick r:id="rId6" action="ppaction://hlinksldjump"/>
              </a:rPr>
              <a:t>Перейти к дальнейшей настройке</a:t>
            </a:r>
            <a:r>
              <a:rPr lang="en-US" dirty="0" smtClean="0">
                <a:hlinkClick r:id="rId6" action="ppaction://hlinksldjump"/>
              </a:rPr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368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1784</TotalTime>
  <Words>1803</Words>
  <Application>Microsoft Office PowerPoint</Application>
  <PresentationFormat>Экран (4:3)</PresentationFormat>
  <Paragraphs>319</Paragraphs>
  <Slides>38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Ввод данных о меховом товаре</vt:lpstr>
      <vt:lpstr>Слайд 14</vt:lpstr>
      <vt:lpstr>Слайд 15</vt:lpstr>
      <vt:lpstr>Слайд 16</vt:lpstr>
      <vt:lpstr>Способ №1: Заведение с «нуля»</vt:lpstr>
      <vt:lpstr>Слайд 18</vt:lpstr>
      <vt:lpstr>Слайд 19</vt:lpstr>
      <vt:lpstr>Слайд 20</vt:lpstr>
      <vt:lpstr>Слайд 21</vt:lpstr>
      <vt:lpstr>Способ №2: Загрузка из файла с сайта «Шубный маркиратор»</vt:lpstr>
      <vt:lpstr>Слайд 23</vt:lpstr>
      <vt:lpstr>Слайд 24</vt:lpstr>
      <vt:lpstr>Слайд 25</vt:lpstr>
      <vt:lpstr>Слайд 26</vt:lpstr>
      <vt:lpstr>Способ №3: Загрузка из файла с сайта GS1</vt:lpstr>
      <vt:lpstr>Слайд 28</vt:lpstr>
      <vt:lpstr>Заказ и добавление КИЗ</vt:lpstr>
      <vt:lpstr>Слайд 30</vt:lpstr>
      <vt:lpstr>Слайд 31</vt:lpstr>
      <vt:lpstr>Слайд 32</vt:lpstr>
      <vt:lpstr>Слайд 33</vt:lpstr>
      <vt:lpstr>Слайд 34</vt:lpstr>
      <vt:lpstr>Маркировка шуб КИЗами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Краткое руководство Шубный маркиратор</dc:title>
  <dc:creator>Клеверенс</dc:creator>
  <cp:lastModifiedBy>tovaroved</cp:lastModifiedBy>
  <cp:revision>90</cp:revision>
  <dcterms:created xsi:type="dcterms:W3CDTF">2016-08-22T07:12:07Z</dcterms:created>
  <dcterms:modified xsi:type="dcterms:W3CDTF">2016-10-19T07:15:54Z</dcterms:modified>
</cp:coreProperties>
</file>